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72" r:id="rId2"/>
  </p:sldIdLst>
  <p:sldSz cx="132715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6" pos="4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46FB4"/>
    <a:srgbClr val="209E77"/>
    <a:srgbClr val="E7AB06"/>
    <a:srgbClr val="FFFFFF"/>
    <a:srgbClr val="F5C9C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328" y="44"/>
      </p:cViewPr>
      <p:guideLst>
        <p:guide orient="horz" pos="936"/>
        <p:guide orient="horz" pos="391"/>
        <p:guide pos="4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5800"/>
            <a:ext cx="6635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325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09" y="4053600"/>
            <a:ext cx="538463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0" y="3007286"/>
            <a:ext cx="53846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41111" y="1635125"/>
            <a:ext cx="11987551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3"/>
            <a:ext cx="11987550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9646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6475040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79646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32715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6475040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620714"/>
            <a:ext cx="11987551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8581" y="612885"/>
            <a:ext cx="1271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1" y="1628776"/>
            <a:ext cx="11987551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06" y="5934971"/>
            <a:ext cx="1199518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41112" y="1628775"/>
            <a:ext cx="5832989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797402" y="1628775"/>
            <a:ext cx="5831261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5"/>
            <a:ext cx="11987550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1628775"/>
            <a:ext cx="11987551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42705"/>
            <a:ext cx="542437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2715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641112" y="613650"/>
            <a:ext cx="11987550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sz="3200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639383" y="1640496"/>
            <a:ext cx="1905264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804796" y="4237555"/>
            <a:ext cx="1910987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639382" y="5678668"/>
            <a:ext cx="20677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525761" y="2940575"/>
            <a:ext cx="430427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816099" y="2582328"/>
            <a:ext cx="176805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804796" y="3571524"/>
            <a:ext cx="1779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158723" y="1627125"/>
            <a:ext cx="1779356" cy="215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147520" y="4141417"/>
            <a:ext cx="1779356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7284043" y="1640495"/>
            <a:ext cx="17793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7284043" y="2720006"/>
            <a:ext cx="1779356" cy="18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7284043" y="4765323"/>
            <a:ext cx="17793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7284043" y="5815138"/>
            <a:ext cx="177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23028" y="4201412"/>
            <a:ext cx="280111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51664" y="2795378"/>
            <a:ext cx="31427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1571" y="3187790"/>
            <a:ext cx="242878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791094" y="1666128"/>
            <a:ext cx="19246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606294" y="1844049"/>
            <a:ext cx="25620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794025" y="1900199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807451" y="2138151"/>
            <a:ext cx="75841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9584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796460" y="691816"/>
            <a:ext cx="6475040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164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164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164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208603" y="3007286"/>
            <a:ext cx="5420059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2" y="1020201"/>
            <a:ext cx="5418332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32715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796460" y="2271092"/>
            <a:ext cx="6475040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8603" y="4053600"/>
            <a:ext cx="5420059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208604" y="2610942"/>
            <a:ext cx="5402345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6487138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41112" y="3007286"/>
            <a:ext cx="5384632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1020201"/>
            <a:ext cx="5384634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3278412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887069" y="-6016"/>
            <a:ext cx="1139252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1243668" y="-385200"/>
            <a:ext cx="887135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523060" y="-385200"/>
            <a:ext cx="759928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2252127" y="-385200"/>
            <a:ext cx="415561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6487138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41111" y="4053600"/>
            <a:ext cx="53846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639382" y="2610942"/>
            <a:ext cx="5384634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1" y="620714"/>
            <a:ext cx="11987552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641111" y="1635125"/>
            <a:ext cx="11987552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2" y="620714"/>
            <a:ext cx="11987550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6"/>
            <a:ext cx="5832989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797401" y="1635126"/>
            <a:ext cx="583126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796461" y="1635126"/>
            <a:ext cx="583220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113" y="620713"/>
            <a:ext cx="11987550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641112" y="1635125"/>
            <a:ext cx="583392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41113" y="620714"/>
            <a:ext cx="1198755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41112" y="1635125"/>
            <a:ext cx="11987551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32715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65243" y="63578"/>
            <a:ext cx="181260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2" y="96468"/>
            <a:ext cx="2554417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523060" y="85746"/>
            <a:ext cx="759928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2213101" y="85746"/>
            <a:ext cx="415561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1243668" y="85746"/>
            <a:ext cx="8871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3" userDrawn="1">
          <p15:clr>
            <a:srgbClr val="F26B43"/>
          </p15:clr>
        </p15:guide>
        <p15:guide id="2" pos="7954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404" userDrawn="1">
          <p15:clr>
            <a:srgbClr val="F26B43"/>
          </p15:clr>
        </p15:guide>
        <p15:guide id="6" pos="7955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598" y="88313"/>
            <a:ext cx="2318435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1999-2018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N=101,316</a:t>
            </a:r>
          </a:p>
        </p:txBody>
      </p:sp>
      <p:sp>
        <p:nvSpPr>
          <p:cNvPr id="3" name="Down Arrow 2"/>
          <p:cNvSpPr/>
          <p:nvPr/>
        </p:nvSpPr>
        <p:spPr>
          <a:xfrm rot="16200000">
            <a:off x="2566357" y="353967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031735" y="80112"/>
            <a:ext cx="2208932" cy="113837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for multiple imputation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N=35,456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598" y="1351591"/>
            <a:ext cx="2318435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9,965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11,039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10,122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10,348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10,149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10,537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9,756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10,175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9,971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9,254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31735" y="1351591"/>
            <a:ext cx="2208931" cy="2916000"/>
          </a:xfrm>
          <a:prstGeom prst="roundRect">
            <a:avLst/>
          </a:prstGeom>
          <a:solidFill>
            <a:srgbClr val="D0CECE">
              <a:alpha val="38039"/>
            </a:srgb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tx1"/>
                </a:solidFill>
              </a:rPr>
              <a:t>1999-2000: 3,915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2001-2002: 4,464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2003-2004: 4,034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2005-2006: 3,352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2007-2008: 3,315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2009-2010: 3,581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2011-2012: 3,239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2013-2014: 3,329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2015-2016: 3,191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2017-2018: 3,036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88807" y="4179818"/>
            <a:ext cx="1756655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survey weight: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n=65,860 excluded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43756" y="88313"/>
            <a:ext cx="2460946" cy="4179278"/>
          </a:xfrm>
          <a:prstGeom prst="roundRect">
            <a:avLst>
              <a:gd name="adj" fmla="val 8319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Multiple imputation per survey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 k=15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22070" y="3731882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GB" b="1" dirty="0" smtClean="0">
                <a:solidFill>
                  <a:schemeClr val="tx1"/>
                </a:solidFill>
              </a:rPr>
              <a:t>15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22070" y="3161413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22070" y="2594484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</a:t>
            </a:r>
            <a:r>
              <a:rPr lang="en-DK" b="1" dirty="0" smtClean="0">
                <a:solidFill>
                  <a:schemeClr val="tx1"/>
                </a:solidFill>
              </a:rPr>
              <a:t>…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22070" y="2027555"/>
            <a:ext cx="2109180" cy="42022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22070" y="1458856"/>
            <a:ext cx="2109180" cy="421998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Imputed copy 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899500" y="88312"/>
            <a:ext cx="2356849" cy="2389693"/>
          </a:xfrm>
          <a:prstGeom prst="roundRect">
            <a:avLst>
              <a:gd name="adj" fmla="val 10419"/>
            </a:avLst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Calculating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NHANES a</a:t>
            </a:r>
            <a:r>
              <a:rPr lang="en-GB" b="1" dirty="0" smtClean="0">
                <a:solidFill>
                  <a:schemeClr val="tx1"/>
                </a:solidFill>
              </a:rPr>
              <a:t>verage </a:t>
            </a:r>
            <a:r>
              <a:rPr lang="en-GB" b="1" dirty="0" smtClean="0">
                <a:solidFill>
                  <a:schemeClr val="tx1"/>
                </a:solidFill>
              </a:rPr>
              <a:t>predicted </a:t>
            </a:r>
            <a:br>
              <a:rPr lang="en-GB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</a:rPr>
              <a:t>probability </a:t>
            </a:r>
            <a:r>
              <a:rPr lang="en-GB" b="1" dirty="0" smtClean="0">
                <a:solidFill>
                  <a:schemeClr val="tx1"/>
                </a:solidFill>
              </a:rPr>
              <a:t>estimates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899500" y="3089117"/>
            <a:ext cx="2356848" cy="1178474"/>
          </a:xfrm>
          <a:prstGeom prst="roundRect">
            <a:avLst/>
          </a:prstGeom>
          <a:solidFill>
            <a:schemeClr val="tx2">
              <a:lumMod val="75000"/>
              <a:alpha val="38039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Result </a:t>
            </a:r>
            <a:r>
              <a:rPr lang="en-GB" b="1" dirty="0" smtClean="0">
                <a:solidFill>
                  <a:schemeClr val="tx1"/>
                </a:solidFill>
              </a:rPr>
              <a:t>pooling,</a:t>
            </a:r>
            <a:r>
              <a:rPr lang="en-GB" b="1" dirty="0">
                <a:solidFill>
                  <a:schemeClr val="tx1"/>
                </a:solidFill>
              </a:rPr>
              <a:t/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Rubin’s Rules</a:t>
            </a:r>
          </a:p>
          <a:p>
            <a:pPr algn="ctr"/>
            <a:r>
              <a:rPr lang="en-GB" b="1" dirty="0" smtClean="0">
                <a:solidFill>
                  <a:schemeClr val="tx1"/>
                </a:solidFill>
              </a:rPr>
              <a:t>N=24,022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5396282" y="350581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 rot="16200000">
            <a:off x="8457676" y="35878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>
            <a:off x="9926528" y="2484842"/>
            <a:ext cx="302791" cy="59743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11083963" y="2027555"/>
            <a:ext cx="1759143" cy="13691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&lt;18 </a:t>
            </a:r>
            <a:r>
              <a:rPr lang="en-GB" dirty="0" err="1" smtClean="0">
                <a:solidFill>
                  <a:schemeClr val="tx1"/>
                </a:solidFill>
              </a:rPr>
              <a:t>yrs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 T2D: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n=11,434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excluded</a:t>
            </a: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</Words>
  <Application>Microsoft Office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2021-05-19T07:51:05Z</dcterms:created>
  <dcterms:modified xsi:type="dcterms:W3CDTF">2022-01-17T12:19:25Z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